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9" r:id="rId3"/>
    <p:sldId id="260" r:id="rId4"/>
    <p:sldId id="261" r:id="rId5"/>
    <p:sldId id="266" r:id="rId6"/>
    <p:sldId id="280" r:id="rId7"/>
    <p:sldId id="269" r:id="rId8"/>
    <p:sldId id="279" r:id="rId9"/>
    <p:sldId id="270" r:id="rId10"/>
    <p:sldId id="278" r:id="rId11"/>
    <p:sldId id="272" r:id="rId12"/>
    <p:sldId id="284" r:id="rId13"/>
    <p:sldId id="262" r:id="rId14"/>
    <p:sldId id="273" r:id="rId15"/>
    <p:sldId id="276" r:id="rId16"/>
    <p:sldId id="281" r:id="rId17"/>
    <p:sldId id="283" r:id="rId18"/>
    <p:sldId id="282" r:id="rId19"/>
    <p:sldId id="277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10" autoAdjust="0"/>
  </p:normalViewPr>
  <p:slideViewPr>
    <p:cSldViewPr>
      <p:cViewPr varScale="1">
        <p:scale>
          <a:sx n="85" d="100"/>
          <a:sy n="85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44131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7923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14933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>
            <a:noAutofit/>
          </a:bodyPr>
          <a:lstStyle>
            <a:lvl1pPr>
              <a:defRPr sz="36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839200" cy="4343400"/>
          </a:xfrm>
        </p:spPr>
        <p:txBody>
          <a:bodyPr>
            <a:no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56610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96324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51215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00167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34379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80578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71896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86552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CFA70-3DC3-4C27-A4ED-803473B75776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D041-2F63-42C6-81EE-9B0360489C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4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383972"/>
            <a:ext cx="2286000" cy="8832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914400"/>
          </a:xfrm>
        </p:spPr>
        <p:txBody>
          <a:bodyPr>
            <a:noAutofit/>
          </a:bodyPr>
          <a:lstStyle/>
          <a:p>
            <a:r>
              <a:rPr lang="en-US" sz="54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THE HISTORY OF TIA-222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4676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Dave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Brinker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838200" y="4343400"/>
            <a:ext cx="7467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4/30/2019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1728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RS-222-C, 1976</a:t>
            </a:r>
          </a:p>
          <a:p>
            <a:r>
              <a:rPr lang="en-US" dirty="0"/>
              <a:t>Ice to be “considered” when known to occur with wind</a:t>
            </a:r>
          </a:p>
          <a:p>
            <a:r>
              <a:rPr lang="en-US" dirty="0"/>
              <a:t>No minimum ice thickness</a:t>
            </a:r>
          </a:p>
          <a:p>
            <a:r>
              <a:rPr lang="en-US" dirty="0"/>
              <a:t>Design wind vs. withstand &amp; survival addressed</a:t>
            </a:r>
          </a:p>
          <a:p>
            <a:r>
              <a:rPr lang="en-US" dirty="0"/>
              <a:t>Climbing and working facility criteria added (loading &amp; dimensions)</a:t>
            </a:r>
          </a:p>
          <a:p>
            <a:r>
              <a:rPr lang="en-US" dirty="0"/>
              <a:t>Safety climbs not mandatory but if used, must meet ANSI A14.3</a:t>
            </a:r>
          </a:p>
        </p:txBody>
      </p:sp>
    </p:spTree>
    <p:extLst>
      <p:ext uri="{BB962C8B-B14F-4D97-AF65-F5344CB8AC3E}">
        <p14:creationId xmlns:p14="http://schemas.microsoft.com/office/powerpoint/2010/main" val="411634645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ANSI/EIA-222-D, 1986</a:t>
            </a:r>
          </a:p>
          <a:p>
            <a:r>
              <a:rPr lang="en-US" dirty="0"/>
              <a:t>Acceptance by ANSI, UBC, BOCA &amp; SBC, SI units</a:t>
            </a:r>
          </a:p>
          <a:p>
            <a:r>
              <a:rPr lang="en-US" dirty="0"/>
              <a:t>ASCE 7 fastest-mile wind criteria vs. pressure</a:t>
            </a:r>
          </a:p>
          <a:p>
            <a:r>
              <a:rPr lang="en-US" dirty="0"/>
              <a:t>Wind pressure equation (0.00256 vs. 0.0040)</a:t>
            </a:r>
          </a:p>
          <a:p>
            <a:r>
              <a:rPr lang="en-US" dirty="0"/>
              <a:t>Exposure C without wind speed-up</a:t>
            </a:r>
          </a:p>
          <a:p>
            <a:r>
              <a:rPr lang="en-US" dirty="0"/>
              <a:t>Reduced wind load with ice</a:t>
            </a:r>
          </a:p>
          <a:p>
            <a:r>
              <a:rPr lang="en-US" dirty="0"/>
              <a:t>Operational = 50% of 70 mph min strength loading = 50 mph </a:t>
            </a:r>
          </a:p>
          <a:p>
            <a:r>
              <a:rPr lang="en-US" dirty="0"/>
              <a:t>Effective projected areas (lines, appurtenances, structure)</a:t>
            </a:r>
          </a:p>
          <a:p>
            <a:r>
              <a:rPr lang="en-US" dirty="0"/>
              <a:t>Solidity ratio for latticed structures (w/ symmetrical appurtenances)</a:t>
            </a:r>
          </a:p>
          <a:p>
            <a:r>
              <a:rPr lang="en-US" dirty="0"/>
              <a:t>Lift and drag factors for guys</a:t>
            </a:r>
          </a:p>
        </p:txBody>
      </p:sp>
    </p:spTree>
    <p:extLst>
      <p:ext uri="{BB962C8B-B14F-4D97-AF65-F5344CB8AC3E}">
        <p14:creationId xmlns:p14="http://schemas.microsoft.com/office/powerpoint/2010/main" val="165715159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ANSI/EIA-222-D, 1986 </a:t>
            </a:r>
            <a:r>
              <a:rPr lang="en-US" sz="1400" dirty="0"/>
              <a:t>(Continued)</a:t>
            </a:r>
          </a:p>
          <a:p>
            <a:r>
              <a:rPr lang="en-US" dirty="0"/>
              <a:t>Buckling considerations between guy levels  </a:t>
            </a:r>
          </a:p>
          <a:p>
            <a:r>
              <a:rPr lang="en-US" dirty="0"/>
              <a:t>1.5% redundant strength requirement </a:t>
            </a:r>
          </a:p>
          <a:p>
            <a:r>
              <a:rPr lang="en-US" dirty="0"/>
              <a:t>1/3 increase in allowable stresses for structures under 700 ft</a:t>
            </a:r>
          </a:p>
          <a:p>
            <a:r>
              <a:rPr lang="en-US" dirty="0"/>
              <a:t>2.0 guy safety factor for structures under 700 ft</a:t>
            </a:r>
          </a:p>
          <a:p>
            <a:r>
              <a:rPr lang="en-US" dirty="0"/>
              <a:t>Effective slenderness of angles  </a:t>
            </a:r>
          </a:p>
          <a:p>
            <a:r>
              <a:rPr lang="en-US" dirty="0"/>
              <a:t>Factor of safety for foundation self weight vs. soil strength</a:t>
            </a:r>
          </a:p>
          <a:p>
            <a:r>
              <a:rPr lang="en-US" dirty="0"/>
              <a:t>Maintenance, inspection and analysis of existing structures  </a:t>
            </a:r>
          </a:p>
          <a:p>
            <a:r>
              <a:rPr lang="en-US" dirty="0"/>
              <a:t>Purchaser checklist introduced</a:t>
            </a:r>
          </a:p>
        </p:txBody>
      </p:sp>
    </p:spTree>
    <p:extLst>
      <p:ext uri="{BB962C8B-B14F-4D97-AF65-F5344CB8AC3E}">
        <p14:creationId xmlns:p14="http://schemas.microsoft.com/office/powerpoint/2010/main" val="81562349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ANSI/EIA/TIA-222-E, 1991</a:t>
            </a:r>
          </a:p>
          <a:p>
            <a:r>
              <a:rPr lang="en-US" dirty="0"/>
              <a:t>Return of the county listing</a:t>
            </a:r>
          </a:p>
          <a:p>
            <a:r>
              <a:rPr lang="en-US" dirty="0"/>
              <a:t>Ice loading criteria annex</a:t>
            </a:r>
          </a:p>
          <a:p>
            <a:r>
              <a:rPr lang="en-US" dirty="0"/>
              <a:t>Pole criteria, gust factors, drag factors, allowable stresses</a:t>
            </a:r>
          </a:p>
          <a:p>
            <a:r>
              <a:rPr lang="en-US" dirty="0"/>
              <a:t>Double angle out-of-plane slenderness</a:t>
            </a:r>
          </a:p>
          <a:p>
            <a:r>
              <a:rPr lang="en-US" dirty="0"/>
              <a:t>Hot-dip galvanizing default finish for all material thicknesses</a:t>
            </a:r>
          </a:p>
          <a:p>
            <a:r>
              <a:rPr lang="en-US" dirty="0"/>
              <a:t>Geotechnical considerations annex</a:t>
            </a:r>
          </a:p>
        </p:txBody>
      </p:sp>
    </p:spTree>
    <p:extLst>
      <p:ext uri="{BB962C8B-B14F-4D97-AF65-F5344CB8AC3E}">
        <p14:creationId xmlns:p14="http://schemas.microsoft.com/office/powerpoint/2010/main" val="319197688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ANSI/TIA/TIA-222-F, 1996</a:t>
            </a:r>
          </a:p>
          <a:p>
            <a:r>
              <a:rPr lang="en-US" dirty="0"/>
              <a:t>Pole drag factors increased to account for attachments</a:t>
            </a:r>
          </a:p>
          <a:p>
            <a:r>
              <a:rPr lang="en-US" dirty="0"/>
              <a:t>Appurtenances must be considered to remain intact on structure</a:t>
            </a:r>
          </a:p>
          <a:p>
            <a:r>
              <a:rPr lang="en-US" dirty="0"/>
              <a:t>Corrosion control for guy anchors annex</a:t>
            </a:r>
          </a:p>
          <a:p>
            <a:r>
              <a:rPr lang="en-US" dirty="0"/>
              <a:t>Ice considered to fill gaps between lines</a:t>
            </a:r>
          </a:p>
        </p:txBody>
      </p:sp>
    </p:spTree>
    <p:extLst>
      <p:ext uri="{BB962C8B-B14F-4D97-AF65-F5344CB8AC3E}">
        <p14:creationId xmlns:p14="http://schemas.microsoft.com/office/powerpoint/2010/main" val="356855939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ANSI/TIA-222-G, 2006</a:t>
            </a:r>
          </a:p>
          <a:p>
            <a:r>
              <a:rPr lang="en-US" dirty="0"/>
              <a:t>Conversion from ASD to LRFD</a:t>
            </a:r>
          </a:p>
          <a:p>
            <a:r>
              <a:rPr lang="en-US" dirty="0"/>
              <a:t>Fastest-mile to 3-second gust (50-yr return)</a:t>
            </a:r>
          </a:p>
          <a:p>
            <a:r>
              <a:rPr lang="en-US" dirty="0"/>
              <a:t>Structure classes, exposures, wind speed-up </a:t>
            </a:r>
          </a:p>
          <a:p>
            <a:r>
              <a:rPr lang="en-US" dirty="0"/>
              <a:t>Added analysis section, patch loading, guy rupture</a:t>
            </a:r>
          </a:p>
          <a:p>
            <a:r>
              <a:rPr lang="en-US" dirty="0"/>
              <a:t>Separated appurtenances in solidity ratio for tower</a:t>
            </a:r>
          </a:p>
          <a:p>
            <a:r>
              <a:rPr lang="en-US" dirty="0"/>
              <a:t>Ice map, different model for ice weight</a:t>
            </a:r>
          </a:p>
          <a:p>
            <a:r>
              <a:rPr lang="en-US" dirty="0"/>
              <a:t>Earthquake criteria</a:t>
            </a:r>
          </a:p>
          <a:p>
            <a:r>
              <a:rPr lang="en-US" dirty="0"/>
              <a:t>Wind loading for mounting arrangements, shielding, line clusters</a:t>
            </a:r>
          </a:p>
        </p:txBody>
      </p:sp>
    </p:spTree>
    <p:extLst>
      <p:ext uri="{BB962C8B-B14F-4D97-AF65-F5344CB8AC3E}">
        <p14:creationId xmlns:p14="http://schemas.microsoft.com/office/powerpoint/2010/main" val="289295609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ANSI/TIA-222-G, 2006 </a:t>
            </a:r>
            <a:r>
              <a:rPr lang="en-US" sz="1400" dirty="0"/>
              <a:t>(continued)</a:t>
            </a:r>
          </a:p>
          <a:p>
            <a:r>
              <a:rPr lang="en-US" dirty="0"/>
              <a:t>Prequalified materials &amp; use of other than steel</a:t>
            </a:r>
          </a:p>
          <a:p>
            <a:r>
              <a:rPr lang="en-US" dirty="0"/>
              <a:t>Increased pole strengths</a:t>
            </a:r>
          </a:p>
          <a:p>
            <a:r>
              <a:rPr lang="en-US" dirty="0"/>
              <a:t>Min leg splice strength for guyed masts</a:t>
            </a:r>
          </a:p>
          <a:p>
            <a:r>
              <a:rPr lang="en-US" dirty="0"/>
              <a:t>Redundants (1.5 to 2.5 percent)</a:t>
            </a:r>
          </a:p>
          <a:p>
            <a:r>
              <a:rPr lang="en-US" dirty="0"/>
              <a:t>Guy assemblies, dampers, articulation, insulators</a:t>
            </a:r>
          </a:p>
          <a:p>
            <a:r>
              <a:rPr lang="en-US" dirty="0"/>
              <a:t>Grounding, first ground resistance specified</a:t>
            </a:r>
          </a:p>
          <a:p>
            <a:r>
              <a:rPr lang="en-US" dirty="0"/>
              <a:t>Existing structures, changed conditions, exemptions</a:t>
            </a:r>
          </a:p>
          <a:p>
            <a:r>
              <a:rPr lang="en-US" dirty="0"/>
              <a:t>Climber safety, safety climbs, attachment points</a:t>
            </a:r>
          </a:p>
          <a:p>
            <a:r>
              <a:rPr lang="en-US" dirty="0"/>
              <a:t>Corrosion control expanded</a:t>
            </a:r>
          </a:p>
          <a:p>
            <a:r>
              <a:rPr lang="en-US" dirty="0"/>
              <a:t>Small wind turbine support structures, fatigue</a:t>
            </a:r>
          </a:p>
        </p:txBody>
      </p:sp>
    </p:spTree>
    <p:extLst>
      <p:ext uri="{BB962C8B-B14F-4D97-AF65-F5344CB8AC3E}">
        <p14:creationId xmlns:p14="http://schemas.microsoft.com/office/powerpoint/2010/main" val="327720009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ANSI/TIA-222-H, 2017</a:t>
            </a:r>
          </a:p>
          <a:p>
            <a:r>
              <a:rPr lang="en-US" dirty="0"/>
              <a:t>Ultimate wind, ice and earthquake criteria</a:t>
            </a:r>
          </a:p>
          <a:p>
            <a:r>
              <a:rPr lang="en-US" dirty="0"/>
              <a:t>Global stability</a:t>
            </a:r>
          </a:p>
          <a:p>
            <a:r>
              <a:rPr lang="en-US" dirty="0"/>
              <a:t>Site-specific exposures and topographic features</a:t>
            </a:r>
          </a:p>
          <a:p>
            <a:r>
              <a:rPr lang="en-US" dirty="0"/>
              <a:t>Expanded reliability classes (hardened networks)</a:t>
            </a:r>
          </a:p>
          <a:p>
            <a:r>
              <a:rPr lang="en-US" dirty="0"/>
              <a:t>Increased angle strengths</a:t>
            </a:r>
          </a:p>
          <a:p>
            <a:r>
              <a:rPr lang="en-US" dirty="0"/>
              <a:t>Foundation and anchorages additions</a:t>
            </a:r>
          </a:p>
          <a:p>
            <a:r>
              <a:rPr lang="en-US" dirty="0"/>
              <a:t>Climber safety, factored loading, step bolt criteria</a:t>
            </a:r>
          </a:p>
        </p:txBody>
      </p:sp>
    </p:spTree>
    <p:extLst>
      <p:ext uri="{BB962C8B-B14F-4D97-AF65-F5344CB8AC3E}">
        <p14:creationId xmlns:p14="http://schemas.microsoft.com/office/powerpoint/2010/main" val="352475699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ANSI/TIA-222-H, 2017 </a:t>
            </a:r>
            <a:r>
              <a:rPr lang="en-US" sz="1400" dirty="0"/>
              <a:t>(continued)</a:t>
            </a:r>
          </a:p>
          <a:p>
            <a:r>
              <a:rPr lang="en-US" dirty="0"/>
              <a:t>Mount design and analysis criteria</a:t>
            </a:r>
          </a:p>
          <a:p>
            <a:r>
              <a:rPr lang="en-US" dirty="0"/>
              <a:t>Guy anchor corrosion management plan</a:t>
            </a:r>
          </a:p>
          <a:p>
            <a:r>
              <a:rPr lang="en-US" dirty="0"/>
              <a:t>Pole drag factors, base plate design, toe cracks</a:t>
            </a:r>
          </a:p>
          <a:p>
            <a:r>
              <a:rPr lang="en-US" dirty="0"/>
              <a:t>Grounding system, focus on impedance, reduced ground wire diameter</a:t>
            </a:r>
          </a:p>
          <a:p>
            <a:r>
              <a:rPr lang="en-US" dirty="0"/>
              <a:t>Existing structure criteria expanded (changed conditions, </a:t>
            </a:r>
            <a:r>
              <a:rPr lang="en-US" dirty="0" smtClean="0"/>
              <a:t>1.05 demand-</a:t>
            </a:r>
            <a:r>
              <a:rPr lang="en-US" dirty="0" smtClean="0"/>
              <a:t>c</a:t>
            </a:r>
            <a:r>
              <a:rPr lang="en-US" dirty="0" smtClean="0"/>
              <a:t>apacity </a:t>
            </a:r>
            <a:r>
              <a:rPr lang="en-US" dirty="0" smtClean="0"/>
              <a:t>r</a:t>
            </a:r>
            <a:r>
              <a:rPr lang="en-US" dirty="0" smtClean="0"/>
              <a:t>atio, assumed </a:t>
            </a:r>
            <a:r>
              <a:rPr lang="en-US" dirty="0"/>
              <a:t>material standards, target reliabilities)</a:t>
            </a:r>
          </a:p>
          <a:p>
            <a:r>
              <a:rPr lang="en-US" dirty="0"/>
              <a:t>Pre and post construction inspections, including modifications</a:t>
            </a:r>
          </a:p>
          <a:p>
            <a:r>
              <a:rPr lang="en-US" dirty="0"/>
              <a:t>Wind induced oscillations annex</a:t>
            </a:r>
          </a:p>
        </p:txBody>
      </p:sp>
    </p:spTree>
    <p:extLst>
      <p:ext uri="{BB962C8B-B14F-4D97-AF65-F5344CB8AC3E}">
        <p14:creationId xmlns:p14="http://schemas.microsoft.com/office/powerpoint/2010/main" val="188279916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15962"/>
          </a:xfrm>
        </p:spPr>
        <p:txBody>
          <a:bodyPr/>
          <a:lstStyle/>
          <a:p>
            <a:r>
              <a:rPr lang="en-US" sz="3200" u="sng" dirty="0"/>
              <a:t>TOP 10 BATTLES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24100" y="838201"/>
            <a:ext cx="4495800" cy="3047999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b="1" dirty="0" smtClean="0"/>
              <a:t>#1	Mandatory </a:t>
            </a:r>
            <a:r>
              <a:rPr lang="en-US" b="1" dirty="0"/>
              <a:t>ice loading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b="1" dirty="0" smtClean="0"/>
              <a:t>#2	ASD </a:t>
            </a:r>
            <a:r>
              <a:rPr lang="en-US" b="1" dirty="0"/>
              <a:t>to LRFD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b="1" dirty="0" smtClean="0"/>
              <a:t>#3	Use </a:t>
            </a:r>
            <a:r>
              <a:rPr lang="en-US" b="1" dirty="0"/>
              <a:t>of 1/3 increase in stresses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#4	Exposure </a:t>
            </a:r>
            <a:r>
              <a:rPr lang="en-US" dirty="0"/>
              <a:t>C as minimum requirement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#5	Existing </a:t>
            </a:r>
            <a:r>
              <a:rPr lang="en-US" dirty="0"/>
              <a:t>structures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#6	Angle </a:t>
            </a:r>
            <a:r>
              <a:rPr lang="en-US" dirty="0"/>
              <a:t>member strength 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#7	Treatment </a:t>
            </a:r>
            <a:r>
              <a:rPr lang="en-US" dirty="0"/>
              <a:t>of appurtenances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#8	Earthquake </a:t>
            </a:r>
            <a:r>
              <a:rPr lang="en-US" dirty="0"/>
              <a:t>loading</a:t>
            </a:r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#9	Grounding</a:t>
            </a:r>
            <a:endParaRPr lang="en-US" dirty="0"/>
          </a:p>
          <a:p>
            <a:pPr marL="0" indent="0">
              <a:lnSpc>
                <a:spcPts val="1800"/>
              </a:lnSpc>
              <a:buNone/>
              <a:tabLst>
                <a:tab pos="463550" algn="l"/>
              </a:tabLst>
            </a:pPr>
            <a:r>
              <a:rPr lang="en-US" dirty="0" smtClean="0"/>
              <a:t>#10	Anchor </a:t>
            </a:r>
            <a:r>
              <a:rPr lang="en-US" dirty="0"/>
              <a:t>rod corrosion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228600" y="4191000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3200" b="1" u="sng" dirty="0">
                <a:solidFill>
                  <a:srgbClr val="C00000"/>
                </a:solidFill>
              </a:rPr>
              <a:t>Lessons Learned:</a:t>
            </a:r>
          </a:p>
          <a:p>
            <a:pPr marL="457200" indent="-457200">
              <a:lnSpc>
                <a:spcPts val="1800"/>
              </a:lnSpc>
              <a:buFont typeface="+mj-lt"/>
              <a:buAutoNum type="arabicPeriod"/>
            </a:pPr>
            <a:r>
              <a:rPr lang="en-US" u="sng" dirty="0">
                <a:solidFill>
                  <a:srgbClr val="C00000"/>
                </a:solidFill>
              </a:rPr>
              <a:t>Keep efforts focused on the Industry &amp; everyone wins.</a:t>
            </a:r>
          </a:p>
          <a:p>
            <a:pPr marL="457200" indent="-457200">
              <a:lnSpc>
                <a:spcPts val="1800"/>
              </a:lnSpc>
              <a:buFont typeface="+mj-lt"/>
              <a:buAutoNum type="arabicPeriod"/>
            </a:pPr>
            <a:r>
              <a:rPr lang="en-US" u="sng" dirty="0">
                <a:solidFill>
                  <a:srgbClr val="C00000"/>
                </a:solidFill>
              </a:rPr>
              <a:t>If our Industry does not govern itself, someone else less informed will.</a:t>
            </a:r>
          </a:p>
          <a:p>
            <a:pPr marL="457200" indent="-457200">
              <a:lnSpc>
                <a:spcPts val="1800"/>
              </a:lnSpc>
              <a:buFont typeface="+mj-lt"/>
              <a:buAutoNum type="arabicPeriod"/>
            </a:pPr>
            <a:r>
              <a:rPr lang="en-US" u="sng" dirty="0">
                <a:solidFill>
                  <a:srgbClr val="C00000"/>
                </a:solidFill>
              </a:rPr>
              <a:t>It is not an exact science but </a:t>
            </a:r>
            <a:r>
              <a:rPr lang="en-US" u="sng" dirty="0" smtClean="0">
                <a:solidFill>
                  <a:srgbClr val="C00000"/>
                </a:solidFill>
              </a:rPr>
              <a:t>an evolving, continuous </a:t>
            </a:r>
            <a:r>
              <a:rPr lang="en-US" u="sng" dirty="0">
                <a:solidFill>
                  <a:srgbClr val="C00000"/>
                </a:solidFill>
              </a:rPr>
              <a:t>process of improvement.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152400" y="5608638"/>
            <a:ext cx="8839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u="sng" spc="-150" dirty="0">
                <a:solidFill>
                  <a:schemeClr val="tx2"/>
                </a:solidFill>
              </a:rPr>
              <a:t>HAPPY ANNIVERSARY!!</a:t>
            </a:r>
          </a:p>
        </p:txBody>
      </p:sp>
    </p:spTree>
    <p:extLst>
      <p:ext uri="{BB962C8B-B14F-4D97-AF65-F5344CB8AC3E}">
        <p14:creationId xmlns:p14="http://schemas.microsoft.com/office/powerpoint/2010/main" val="109129192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SPONSORING INDUSTRY GROUPS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RMA</a:t>
            </a:r>
            <a:r>
              <a:rPr lang="en-US" sz="2000" dirty="0"/>
              <a:t> - Radio Manufacturers Association, 1924</a:t>
            </a:r>
          </a:p>
          <a:p>
            <a:r>
              <a:rPr lang="en-US" sz="2000" b="1" dirty="0"/>
              <a:t>RTMA</a:t>
            </a:r>
            <a:r>
              <a:rPr lang="en-US" sz="2000" dirty="0"/>
              <a:t> - Radio-Television Manufacturers Association, 1950</a:t>
            </a:r>
          </a:p>
          <a:p>
            <a:r>
              <a:rPr lang="en-US" sz="2000" b="1" dirty="0"/>
              <a:t>RETMA</a:t>
            </a:r>
            <a:r>
              <a:rPr lang="en-US" sz="2000" dirty="0"/>
              <a:t> - Radio-Electronics-Television Manufacturers Association, 1953</a:t>
            </a:r>
          </a:p>
          <a:p>
            <a:r>
              <a:rPr lang="en-US" sz="2000" b="1" dirty="0"/>
              <a:t>EIA</a:t>
            </a:r>
            <a:r>
              <a:rPr lang="en-US" sz="2000" dirty="0"/>
              <a:t> - Electronic Industries Association, 1957</a:t>
            </a:r>
          </a:p>
          <a:p>
            <a:r>
              <a:rPr lang="en-US" sz="2000" b="1" dirty="0"/>
              <a:t>TIA/EIA</a:t>
            </a:r>
            <a:r>
              <a:rPr lang="en-US" sz="2000" dirty="0"/>
              <a:t> - Merger forming the Telecommunications Industry Association, 1988</a:t>
            </a:r>
          </a:p>
          <a:p>
            <a:r>
              <a:rPr lang="en-US" sz="2000" b="1" dirty="0"/>
              <a:t>TIA</a:t>
            </a:r>
            <a:r>
              <a:rPr lang="en-US" sz="2000" dirty="0"/>
              <a:t> - Telecommunications Industry Association, 2005</a:t>
            </a:r>
          </a:p>
        </p:txBody>
      </p:sp>
    </p:spTree>
    <p:extLst>
      <p:ext uri="{BB962C8B-B14F-4D97-AF65-F5344CB8AC3E}">
        <p14:creationId xmlns:p14="http://schemas.microsoft.com/office/powerpoint/2010/main" val="289258472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TR-116</a:t>
            </a:r>
            <a:r>
              <a:rPr lang="en-US" sz="2000" dirty="0"/>
              <a:t> Radio Transmitting Antennas and Supporting Towers for Radio Transmitting Antennas, </a:t>
            </a:r>
            <a:r>
              <a:rPr lang="en-US" sz="2000" b="1" dirty="0"/>
              <a:t>1949 </a:t>
            </a:r>
          </a:p>
          <a:p>
            <a:r>
              <a:rPr lang="en-US" sz="2000" b="1" dirty="0"/>
              <a:t>RS-194</a:t>
            </a:r>
            <a:r>
              <a:rPr lang="en-US" sz="2000" dirty="0"/>
              <a:t> Microwave Relay System Towers (Supplement to TR-116), </a:t>
            </a:r>
            <a:r>
              <a:rPr lang="en-US" sz="2000" b="1" dirty="0"/>
              <a:t>1957 </a:t>
            </a:r>
          </a:p>
          <a:p>
            <a:r>
              <a:rPr lang="en-US" sz="2000" b="1" dirty="0"/>
              <a:t>RS-222</a:t>
            </a:r>
            <a:r>
              <a:rPr lang="en-US" sz="2000" dirty="0"/>
              <a:t> Structural Standards for Steel Transmitting Antennas, Supporting Steel Towers (combined TR-116 &amp; RS-194), </a:t>
            </a:r>
            <a:r>
              <a:rPr lang="en-US" sz="2000" b="1" dirty="0"/>
              <a:t>1959</a:t>
            </a:r>
          </a:p>
          <a:p>
            <a:r>
              <a:rPr lang="en-US" sz="2000" b="1" dirty="0"/>
              <a:t>RS-222-A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1966</a:t>
            </a:r>
          </a:p>
          <a:p>
            <a:r>
              <a:rPr lang="en-US" sz="2000" b="1" dirty="0"/>
              <a:t>RS-222-B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1972</a:t>
            </a:r>
          </a:p>
          <a:p>
            <a:r>
              <a:rPr lang="en-US" sz="2000" b="1" dirty="0"/>
              <a:t>RS-222-C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1976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PUBLISHED STANDARDS</a:t>
            </a:r>
          </a:p>
        </p:txBody>
      </p:sp>
    </p:spTree>
    <p:extLst>
      <p:ext uri="{BB962C8B-B14F-4D97-AF65-F5344CB8AC3E}">
        <p14:creationId xmlns:p14="http://schemas.microsoft.com/office/powerpoint/2010/main" val="267836658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sz="3600" dirty="0"/>
              <a:t>PUBLISHED STANDARDS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ANSI/EIA-222-D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1986</a:t>
            </a:r>
          </a:p>
          <a:p>
            <a:r>
              <a:rPr lang="en-US" sz="2000" b="1" dirty="0"/>
              <a:t>ANSI/EIA/TIA-222-E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1991</a:t>
            </a:r>
          </a:p>
          <a:p>
            <a:r>
              <a:rPr lang="en-US" sz="2000" b="1" dirty="0"/>
              <a:t>ANSI/TIA/EIA-222-F</a:t>
            </a:r>
            <a:r>
              <a:rPr lang="en-US" sz="2000" dirty="0"/>
              <a:t> Structural Standards for Steel Antenna Towers and Antenna Supporting Structures, </a:t>
            </a:r>
            <a:r>
              <a:rPr lang="en-US" sz="2000" b="1" dirty="0"/>
              <a:t>1996</a:t>
            </a:r>
          </a:p>
          <a:p>
            <a:r>
              <a:rPr lang="en-US" sz="2000" b="1" dirty="0"/>
              <a:t>ANSI/TIA-222-G</a:t>
            </a:r>
            <a:r>
              <a:rPr lang="en-US" sz="2000" dirty="0"/>
              <a:t> Structural Standard for Antenna Supporting Structures and Antennas, </a:t>
            </a:r>
            <a:r>
              <a:rPr lang="en-US" sz="2000" b="1" dirty="0"/>
              <a:t>2005</a:t>
            </a:r>
            <a:r>
              <a:rPr lang="en-US" sz="2000" dirty="0"/>
              <a:t> (G-1, G-2, G-3, G-4)</a:t>
            </a:r>
          </a:p>
          <a:p>
            <a:r>
              <a:rPr lang="en-US" sz="2000" b="1" dirty="0"/>
              <a:t>ANSI/TIA-222-H</a:t>
            </a:r>
            <a:r>
              <a:rPr lang="en-US" sz="2000" dirty="0"/>
              <a:t> Structural Standard for Antenna Supporting Structures, Antennas and Small Wind Turbine Support Structures, </a:t>
            </a:r>
            <a:r>
              <a:rPr lang="en-US" sz="2000" b="1" dirty="0"/>
              <a:t>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79438"/>
            <a:ext cx="8839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b="0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2989734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TR-116, 1949</a:t>
            </a:r>
          </a:p>
          <a:p>
            <a:r>
              <a:rPr lang="en-US" dirty="0"/>
              <a:t>4 pages $0.25</a:t>
            </a:r>
          </a:p>
          <a:p>
            <a:r>
              <a:rPr lang="en-US" dirty="0"/>
              <a:t>1.5/1.75 shape factor triangular/square towers</a:t>
            </a:r>
          </a:p>
          <a:p>
            <a:r>
              <a:rPr lang="en-US" dirty="0"/>
              <a:t>1.0 shape factor for closed face (solid)</a:t>
            </a:r>
          </a:p>
          <a:p>
            <a:r>
              <a:rPr lang="en-US" dirty="0"/>
              <a:t>20 psf up to 600 ft structures, non-city location</a:t>
            </a:r>
          </a:p>
          <a:p>
            <a:r>
              <a:rPr lang="en-US" dirty="0"/>
              <a:t>30 psf over 600 ft structures, all city locations</a:t>
            </a:r>
          </a:p>
          <a:p>
            <a:r>
              <a:rPr lang="en-US" dirty="0"/>
              <a:t>2/3 reduction for cylindrical surfaces</a:t>
            </a:r>
          </a:p>
          <a:p>
            <a:r>
              <a:rPr lang="en-US" dirty="0"/>
              <a:t>4,000 psf standard soil, 30 degree uplift cone</a:t>
            </a:r>
          </a:p>
          <a:p>
            <a:r>
              <a:rPr lang="en-US" dirty="0"/>
              <a:t>Hot dip galvanizing not required</a:t>
            </a:r>
          </a:p>
        </p:txBody>
      </p:sp>
    </p:spTree>
    <p:extLst>
      <p:ext uri="{BB962C8B-B14F-4D97-AF65-F5344CB8AC3E}">
        <p14:creationId xmlns:p14="http://schemas.microsoft.com/office/powerpoint/2010/main" val="282707012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RS-194, 1957</a:t>
            </a:r>
          </a:p>
          <a:p>
            <a:r>
              <a:rPr lang="en-US" dirty="0"/>
              <a:t>Minimum wind load changed to 30 psf</a:t>
            </a:r>
          </a:p>
          <a:p>
            <a:r>
              <a:rPr lang="en-US" dirty="0"/>
              <a:t>Wind pressure 0.0040V^2 (2/3 reduction for rounds)</a:t>
            </a:r>
          </a:p>
          <a:p>
            <a:r>
              <a:rPr lang="en-US" dirty="0"/>
              <a:t>Sway, twist and displacement limits at 20 psf</a:t>
            </a:r>
          </a:p>
          <a:p>
            <a:r>
              <a:rPr lang="en-US" dirty="0"/>
              <a:t>Factor of safety of guys equal to 2.5</a:t>
            </a:r>
          </a:p>
          <a:p>
            <a:r>
              <a:rPr lang="en-US" dirty="0"/>
              <a:t>Protective grounding</a:t>
            </a:r>
          </a:p>
        </p:txBody>
      </p:sp>
    </p:spTree>
    <p:extLst>
      <p:ext uri="{BB962C8B-B14F-4D97-AF65-F5344CB8AC3E}">
        <p14:creationId xmlns:p14="http://schemas.microsoft.com/office/powerpoint/2010/main" val="319706754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RS-222, 1959</a:t>
            </a:r>
          </a:p>
          <a:p>
            <a:r>
              <a:rPr lang="en-US" dirty="0"/>
              <a:t>Combined two previous standards </a:t>
            </a:r>
          </a:p>
          <a:p>
            <a:r>
              <a:rPr lang="en-US" dirty="0"/>
              <a:t>Wind zones A, B &amp; C introduced</a:t>
            </a:r>
          </a:p>
          <a:p>
            <a:r>
              <a:rPr lang="en-US" dirty="0"/>
              <a:t>Wind pressures varied with height with pressures from 30 to 70 psf</a:t>
            </a:r>
          </a:p>
          <a:p>
            <a:r>
              <a:rPr lang="en-US" dirty="0"/>
              <a:t>First wind zone map </a:t>
            </a:r>
          </a:p>
          <a:p>
            <a:r>
              <a:rPr lang="en-US" dirty="0"/>
              <a:t>Displacement at guy levels required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121212898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RS-222-A, 1966</a:t>
            </a:r>
          </a:p>
          <a:p>
            <a:r>
              <a:rPr lang="en-US" dirty="0"/>
              <a:t>New wind zone map</a:t>
            </a:r>
          </a:p>
          <a:p>
            <a:r>
              <a:rPr lang="en-US" dirty="0"/>
              <a:t>Wind required on windward and leeward guys</a:t>
            </a:r>
          </a:p>
          <a:p>
            <a:r>
              <a:rPr lang="en-US" dirty="0"/>
              <a:t>Minimum 1/2 inch of ice required when ice is considered</a:t>
            </a:r>
          </a:p>
          <a:p>
            <a:r>
              <a:rPr lang="en-US" dirty="0"/>
              <a:t>Ice applied concurrent with wind on structure and guys</a:t>
            </a:r>
          </a:p>
          <a:p>
            <a:r>
              <a:rPr lang="en-US" dirty="0"/>
              <a:t>Reference to AISC with no 1/3 increase in allowable stresses</a:t>
            </a:r>
          </a:p>
          <a:p>
            <a:r>
              <a:rPr lang="en-US" dirty="0"/>
              <a:t>High strength bolts introduced</a:t>
            </a:r>
          </a:p>
          <a:p>
            <a:r>
              <a:rPr lang="en-US" dirty="0"/>
              <a:t>Hot-dip galvanizing required for material less than 3/16 inch</a:t>
            </a:r>
          </a:p>
        </p:txBody>
      </p:sp>
    </p:spTree>
    <p:extLst>
      <p:ext uri="{BB962C8B-B14F-4D97-AF65-F5344CB8AC3E}">
        <p14:creationId xmlns:p14="http://schemas.microsoft.com/office/powerpoint/2010/main" val="350360132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RS-222-B, 1972</a:t>
            </a:r>
          </a:p>
          <a:p>
            <a:r>
              <a:rPr lang="en-US" dirty="0"/>
              <a:t>Higher uniform wind pressures (50-85 psf) for towers 651 ft and higher</a:t>
            </a:r>
          </a:p>
          <a:p>
            <a:r>
              <a:rPr lang="en-US" dirty="0"/>
              <a:t>Removed 1/2 inch minimum ice requirement</a:t>
            </a:r>
          </a:p>
          <a:p>
            <a:r>
              <a:rPr lang="en-US" dirty="0"/>
              <a:t>First sketches of ice accumulation treated as cylindrical surfaces</a:t>
            </a:r>
          </a:p>
          <a:p>
            <a:r>
              <a:rPr lang="en-US" dirty="0"/>
              <a:t>First recognition of reduced loading with multiple antennas at an elevation</a:t>
            </a:r>
          </a:p>
          <a:p>
            <a:r>
              <a:rPr lang="en-US" dirty="0"/>
              <a:t>Snug tight bolts with a nut-locking device</a:t>
            </a:r>
          </a:p>
          <a:p>
            <a:r>
              <a:rPr lang="en-US" dirty="0"/>
              <a:t>Term “Normal Soil” introduced</a:t>
            </a:r>
          </a:p>
          <a:p>
            <a:r>
              <a:rPr lang="en-US" dirty="0"/>
              <a:t>Added lateral 400 psf/ft soil strength, 4,000 psf max</a:t>
            </a:r>
          </a:p>
          <a:p>
            <a:r>
              <a:rPr lang="en-US" dirty="0"/>
              <a:t>Installation tolerances introduced (plumb &amp; linearity)</a:t>
            </a:r>
          </a:p>
          <a:p>
            <a:r>
              <a:rPr lang="en-US" dirty="0"/>
              <a:t>First mention of climbing facilities (250 pound load)</a:t>
            </a:r>
          </a:p>
        </p:txBody>
      </p:sp>
    </p:spTree>
    <p:extLst>
      <p:ext uri="{BB962C8B-B14F-4D97-AF65-F5344CB8AC3E}">
        <p14:creationId xmlns:p14="http://schemas.microsoft.com/office/powerpoint/2010/main" val="55818641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1375</TotalTime>
  <Words>1075</Words>
  <Application>Microsoft Office PowerPoint</Application>
  <PresentationFormat>On-screen Show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HISTORY OF TIA-222</vt:lpstr>
      <vt:lpstr>SPONSORING INDUSTRY GROUPS</vt:lpstr>
      <vt:lpstr>PUBLISHED STANDARDS</vt:lpstr>
      <vt:lpstr>PUBLISHED STANDARDS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MAJOR FEATURES</vt:lpstr>
      <vt:lpstr>TOP 10 BATTLES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TIA-222</dc:title>
  <dc:creator>Dave Brinker</dc:creator>
  <cp:lastModifiedBy>Dave Brinker</cp:lastModifiedBy>
  <cp:revision>89</cp:revision>
  <cp:lastPrinted>2019-04-25T20:11:20Z</cp:lastPrinted>
  <dcterms:created xsi:type="dcterms:W3CDTF">2019-04-08T14:06:09Z</dcterms:created>
  <dcterms:modified xsi:type="dcterms:W3CDTF">2019-04-26T21:37:36Z</dcterms:modified>
</cp:coreProperties>
</file>